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2" r:id="rId6"/>
    <p:sldId id="261" r:id="rId7"/>
    <p:sldId id="263" r:id="rId8"/>
    <p:sldId id="264" r:id="rId9"/>
    <p:sldId id="259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7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94660"/>
  </p:normalViewPr>
  <p:slideViewPr>
    <p:cSldViewPr snapToGrid="0">
      <p:cViewPr>
        <p:scale>
          <a:sx n="75" d="100"/>
          <a:sy n="75" d="100"/>
        </p:scale>
        <p:origin x="1698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0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7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9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1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8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2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5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0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E1A94-2835-45A8-8FCF-668821BB130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DA08-4730-4082-928D-F1A71157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optimizers/" TargetMode="External"/><Relationship Id="rId2" Type="http://schemas.openxmlformats.org/officeDocument/2006/relationships/hyperlink" Target="https://habr.com/post/31897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types-of-optimization-algorithms-used-in-neural-networks-and-ways-to-optimize-gradient-95ae5d39529f" TargetMode="External"/><Relationship Id="rId4" Type="http://schemas.openxmlformats.org/officeDocument/2006/relationships/hyperlink" Target="http://ruder.io/optimizing-gradient-descen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Оптимизаторы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4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920206"/>
            <a:ext cx="5933687" cy="29217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r>
              <a:rPr lang="en-US" dirty="0" smtClean="0"/>
              <a:t> — adaptive gradient.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Идея – обращать внимание на признаки, которые изменяются редко, для этого накапливаем сумму изменений (те, кто изменяются редко – будут изменяться сильнее и наоборот)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3694906"/>
            <a:ext cx="2266950" cy="876300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5854700" y="5626100"/>
            <a:ext cx="3683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57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85" y="228600"/>
            <a:ext cx="11085689" cy="62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9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keras.optimizers.Adagrad</a:t>
            </a:r>
            <a:r>
              <a:rPr lang="en-US" dirty="0"/>
              <a:t>(</a:t>
            </a:r>
            <a:r>
              <a:rPr lang="en-US" dirty="0" err="1"/>
              <a:t>lr</a:t>
            </a:r>
            <a:r>
              <a:rPr lang="en-US" dirty="0"/>
              <a:t>=0.01, epsilon=</a:t>
            </a:r>
            <a:r>
              <a:rPr lang="en-US" b="1" dirty="0"/>
              <a:t>None</a:t>
            </a:r>
            <a:r>
              <a:rPr lang="en-US" dirty="0"/>
              <a:t>, decay=0.0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Lr</a:t>
            </a:r>
            <a:r>
              <a:rPr lang="en-US" dirty="0" smtClean="0"/>
              <a:t> - learning rate, </a:t>
            </a:r>
          </a:p>
          <a:p>
            <a:pPr marL="0" indent="0">
              <a:buNone/>
            </a:pPr>
            <a:r>
              <a:rPr lang="en-US" dirty="0" smtClean="0"/>
              <a:t>Epsilon – epsilon :)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Decay - </a:t>
            </a:r>
            <a:r>
              <a:rPr lang="ru-RU" dirty="0" smtClean="0"/>
              <a:t>уменьшение </a:t>
            </a:r>
            <a:r>
              <a:rPr lang="en-US" dirty="0" err="1" smtClean="0"/>
              <a:t>lr</a:t>
            </a:r>
            <a:r>
              <a:rPr lang="en-US" dirty="0" smtClean="0"/>
              <a:t> </a:t>
            </a:r>
            <a:r>
              <a:rPr lang="ru-RU" dirty="0" smtClean="0"/>
              <a:t>за шаг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 </a:t>
            </a:r>
            <a:r>
              <a:rPr lang="en-US" dirty="0" err="1" smtClean="0"/>
              <a:t>Adagrad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687" y="1878806"/>
            <a:ext cx="4391025" cy="2162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4301" y="5194300"/>
            <a:ext cx="9969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Gt </a:t>
            </a:r>
            <a:r>
              <a:rPr lang="ru-RU" sz="2800" dirty="0" smtClean="0"/>
              <a:t>может сильно увеличиться, знаменатель станет очень большим, обучаться перестанем </a:t>
            </a:r>
            <a:r>
              <a:rPr lang="en-US" sz="2800" dirty="0" smtClean="0"/>
              <a:t>:(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571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mtClean="0"/>
              <a:t>Вместо полной суммы </a:t>
            </a:r>
            <a:r>
              <a:rPr lang="en-US" smtClean="0"/>
              <a:t>(Gt) </a:t>
            </a:r>
            <a:r>
              <a:rPr lang="ru-RU" smtClean="0"/>
              <a:t>будем использование усредненный квадрат градиента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2825750"/>
            <a:ext cx="5353050" cy="3162300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7696200" y="5257800"/>
            <a:ext cx="1193800" cy="355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8722781" y="4406900"/>
            <a:ext cx="3469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 err="1" smtClean="0">
                <a:solidFill>
                  <a:srgbClr val="222222"/>
                </a:solidFill>
                <a:effectLst/>
                <a:latin typeface="-apple-system"/>
              </a:rPr>
              <a:t>RMSProp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-apple-system"/>
              </a:rPr>
              <a:t> — root mean </a:t>
            </a:r>
            <a:endParaRPr lang="ru-RU" sz="2400" b="0" i="0" dirty="0" smtClean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US" sz="2400" b="0" i="0" dirty="0" smtClean="0">
                <a:solidFill>
                  <a:srgbClr val="222222"/>
                </a:solidFill>
                <a:effectLst/>
                <a:latin typeface="-apple-system"/>
              </a:rPr>
              <a:t>square propagation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897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365125"/>
            <a:ext cx="10061574" cy="56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945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Adadelta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err="1" smtClean="0"/>
              <a:t>keras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Adadelta</a:t>
            </a:r>
            <a:r>
              <a:rPr lang="en-US" dirty="0" smtClean="0"/>
              <a:t> </a:t>
            </a:r>
            <a:r>
              <a:rPr lang="ru-RU" dirty="0" smtClean="0"/>
              <a:t>- Как </a:t>
            </a:r>
            <a:r>
              <a:rPr lang="en-US" dirty="0" err="1" smtClean="0"/>
              <a:t>RMSProp</a:t>
            </a:r>
            <a:r>
              <a:rPr lang="ru-RU" dirty="0" smtClean="0"/>
              <a:t>, только добавлен </a:t>
            </a:r>
            <a:r>
              <a:rPr lang="ru-RU" dirty="0"/>
              <a:t>стабилизирующий </a:t>
            </a:r>
            <a:r>
              <a:rPr lang="ru-RU" dirty="0" smtClean="0"/>
              <a:t>член (см. статью)</a:t>
            </a:r>
          </a:p>
          <a:p>
            <a:r>
              <a:rPr lang="en-US" dirty="0" err="1"/>
              <a:t>keras.optimizers.RMSprop</a:t>
            </a:r>
            <a:r>
              <a:rPr lang="en-US" dirty="0"/>
              <a:t>(</a:t>
            </a:r>
            <a:r>
              <a:rPr lang="en-US" dirty="0" err="1"/>
              <a:t>lr</a:t>
            </a:r>
            <a:r>
              <a:rPr lang="en-US" dirty="0"/>
              <a:t>=0.001, rho=0.9, epsilon=</a:t>
            </a:r>
            <a:r>
              <a:rPr lang="en-US" b="1" dirty="0"/>
              <a:t>None</a:t>
            </a:r>
            <a:r>
              <a:rPr lang="en-US" dirty="0"/>
              <a:t>, decay=0.0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en-US" dirty="0" err="1"/>
              <a:t>keras.optimizers.Adadelta</a:t>
            </a:r>
            <a:r>
              <a:rPr lang="en-US" dirty="0"/>
              <a:t>(</a:t>
            </a:r>
            <a:r>
              <a:rPr lang="en-US" dirty="0" err="1"/>
              <a:t>lr</a:t>
            </a:r>
            <a:r>
              <a:rPr lang="en-US" dirty="0"/>
              <a:t>=1.0, rho=0.95, epsilon=</a:t>
            </a:r>
            <a:r>
              <a:rPr lang="en-US" b="1" dirty="0"/>
              <a:t>None</a:t>
            </a:r>
            <a:r>
              <a:rPr lang="en-US" dirty="0"/>
              <a:t>, decay=0.0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err="1" smtClean="0"/>
              <a:t>Lr</a:t>
            </a:r>
            <a:r>
              <a:rPr lang="en-US" dirty="0" smtClean="0"/>
              <a:t> - learning rate, </a:t>
            </a:r>
          </a:p>
          <a:p>
            <a:pPr marL="0" indent="0">
              <a:buNone/>
            </a:pPr>
            <a:r>
              <a:rPr lang="en-US" dirty="0" smtClean="0"/>
              <a:t>Epsilon – epsilon :)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rho</a:t>
            </a:r>
            <a:r>
              <a:rPr lang="ru-RU" dirty="0" smtClean="0"/>
              <a:t> </a:t>
            </a:r>
            <a:r>
              <a:rPr lang="en-US" dirty="0" smtClean="0"/>
              <a:t>–</a:t>
            </a:r>
            <a:r>
              <a:rPr lang="ru-RU" dirty="0" smtClean="0"/>
              <a:t>гамма в формуле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decay - </a:t>
            </a:r>
            <a:r>
              <a:rPr lang="ru-RU" dirty="0" smtClean="0"/>
              <a:t>уменьшение </a:t>
            </a:r>
            <a:r>
              <a:rPr lang="en-US" dirty="0" err="1" smtClean="0"/>
              <a:t>lr</a:t>
            </a:r>
            <a:r>
              <a:rPr lang="en-US" dirty="0" smtClean="0"/>
              <a:t> </a:t>
            </a:r>
            <a:r>
              <a:rPr lang="ru-RU" dirty="0" smtClean="0"/>
              <a:t>за шаг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287" y="5548313"/>
            <a:ext cx="37814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2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 — adaptive moment estimation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принципе почти ничего нового, накапливаем импульс и более редкие обновляем сильнее.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Важное отличие – начальная калибровка параметров (искусственно задаем большими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ru-RU" dirty="0" smtClean="0"/>
              <a:t>на первых шагах)</a:t>
            </a:r>
            <a:endParaRPr lang="en-US" baseline="-25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5" y="2751138"/>
            <a:ext cx="4324350" cy="8763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50" y="3652838"/>
            <a:ext cx="4000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42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 — adaptive moment estimation</a:t>
            </a: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12" y="2416175"/>
            <a:ext cx="4714875" cy="11525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799" y="4095750"/>
            <a:ext cx="40767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0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138" y="0"/>
            <a:ext cx="12614275" cy="70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39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Градиентный спуск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08" y="1673471"/>
            <a:ext cx="8991600" cy="3771900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6954592" y="4001294"/>
            <a:ext cx="824248" cy="99570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0045" y="5103281"/>
            <a:ext cx="3034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Learning Rate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1493950" y="3889420"/>
            <a:ext cx="875764" cy="95303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0957" y="4994300"/>
            <a:ext cx="1538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Weights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6800045" y="1931831"/>
            <a:ext cx="1635616" cy="118485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77330" y="1673471"/>
            <a:ext cx="2383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Loss function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9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 </a:t>
            </a:r>
            <a:r>
              <a:rPr lang="ru-RU" dirty="0" smtClean="0"/>
              <a:t>в </a:t>
            </a:r>
            <a:r>
              <a:rPr lang="en-US" dirty="0" err="1" smtClean="0"/>
              <a:t>keras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keras.optimizers.Adam</a:t>
            </a:r>
            <a:r>
              <a:rPr lang="en-US" dirty="0"/>
              <a:t>(</a:t>
            </a:r>
            <a:r>
              <a:rPr lang="en-US" dirty="0" err="1"/>
              <a:t>lr</a:t>
            </a:r>
            <a:r>
              <a:rPr lang="en-US" dirty="0"/>
              <a:t>=0.001, beta_1=0.9, beta_2=0.999, epsilon=</a:t>
            </a:r>
            <a:r>
              <a:rPr lang="en-US" b="1" dirty="0"/>
              <a:t>None</a:t>
            </a:r>
            <a:r>
              <a:rPr lang="en-US" dirty="0"/>
              <a:t>, decay=0.0, </a:t>
            </a:r>
            <a:r>
              <a:rPr lang="en-US" dirty="0" err="1"/>
              <a:t>amsgrad</a:t>
            </a:r>
            <a:r>
              <a:rPr lang="en-US" dirty="0"/>
              <a:t>=</a:t>
            </a:r>
            <a:r>
              <a:rPr lang="en-US" b="1" dirty="0"/>
              <a:t>False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lr</a:t>
            </a:r>
            <a:r>
              <a:rPr lang="en-US" dirty="0" smtClean="0"/>
              <a:t> </a:t>
            </a:r>
            <a:r>
              <a:rPr lang="ru-RU" dirty="0" smtClean="0"/>
              <a:t>- </a:t>
            </a:r>
            <a:r>
              <a:rPr lang="en-US" dirty="0" smtClean="0"/>
              <a:t>Learning rate.</a:t>
            </a:r>
          </a:p>
          <a:p>
            <a:pPr marL="0" indent="0">
              <a:buNone/>
            </a:pPr>
            <a:r>
              <a:rPr lang="en-US" dirty="0" smtClean="0"/>
              <a:t>beta_1 </a:t>
            </a:r>
            <a:r>
              <a:rPr lang="ru-RU" dirty="0" smtClean="0"/>
              <a:t>- </a:t>
            </a:r>
            <a:r>
              <a:rPr lang="en-US" dirty="0" smtClean="0"/>
              <a:t>beta 1</a:t>
            </a:r>
          </a:p>
          <a:p>
            <a:pPr marL="0" indent="0">
              <a:buNone/>
            </a:pPr>
            <a:r>
              <a:rPr lang="en-US" dirty="0" smtClean="0"/>
              <a:t>beta_2 </a:t>
            </a:r>
            <a:r>
              <a:rPr lang="ru-RU" dirty="0" smtClean="0"/>
              <a:t>- </a:t>
            </a:r>
            <a:r>
              <a:rPr lang="en-US" dirty="0" smtClean="0"/>
              <a:t>beta 2</a:t>
            </a:r>
          </a:p>
          <a:p>
            <a:pPr marL="0" indent="0">
              <a:buNone/>
            </a:pPr>
            <a:r>
              <a:rPr lang="en-US" dirty="0" smtClean="0"/>
              <a:t>epsilon – epsilon</a:t>
            </a:r>
          </a:p>
          <a:p>
            <a:pPr marL="0" indent="0">
              <a:buNone/>
            </a:pPr>
            <a:r>
              <a:rPr lang="en-US" dirty="0" smtClean="0"/>
              <a:t>decay - </a:t>
            </a:r>
            <a:r>
              <a:rPr lang="ru-RU" dirty="0" smtClean="0"/>
              <a:t>уменьшение </a:t>
            </a:r>
            <a:r>
              <a:rPr lang="en-US" dirty="0" err="1" smtClean="0"/>
              <a:t>lr</a:t>
            </a:r>
            <a:r>
              <a:rPr lang="en-US" dirty="0" smtClean="0"/>
              <a:t> </a:t>
            </a:r>
            <a:r>
              <a:rPr lang="ru-RU" dirty="0" smtClean="0"/>
              <a:t>за шаг</a:t>
            </a:r>
          </a:p>
          <a:p>
            <a:pPr marL="0" indent="0">
              <a:buNone/>
            </a:pPr>
            <a:r>
              <a:rPr lang="en-US" dirty="0" err="1" smtClean="0"/>
              <a:t>amsgrad</a:t>
            </a:r>
            <a:r>
              <a:rPr lang="en-US" dirty="0" smtClean="0"/>
              <a:t> – </a:t>
            </a:r>
            <a:r>
              <a:rPr lang="en-US" dirty="0" err="1" smtClean="0"/>
              <a:t>ASMGrad</a:t>
            </a:r>
            <a:r>
              <a:rPr lang="en-US" dirty="0" smtClean="0"/>
              <a:t> </a:t>
            </a:r>
            <a:r>
              <a:rPr lang="ru-RU" dirty="0" smtClean="0"/>
              <a:t>вариант алгоритма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-215419"/>
            <a:ext cx="65" cy="430839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1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cdn-images-1.medium.com/max/800/1*XVFmo9NxLnwDr3SxzKy-r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473074"/>
            <a:ext cx="7947025" cy="61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ttps://cdn-images-1.medium.com/max/800/1*SjtKOauOXFVjWRR7iCtHi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4" y="180975"/>
            <a:ext cx="8455025" cy="654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97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-342900"/>
            <a:ext cx="1143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-444500"/>
            <a:ext cx="1143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781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-495300"/>
            <a:ext cx="1143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499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-546100"/>
            <a:ext cx="1143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93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-444500"/>
            <a:ext cx="1143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79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В общем случае – </a:t>
            </a:r>
            <a:r>
              <a:rPr lang="en-US" b="1" dirty="0" smtClean="0"/>
              <a:t>Adam </a:t>
            </a:r>
            <a:r>
              <a:rPr lang="ru-RU" b="1" dirty="0" smtClean="0"/>
              <a:t>это хорошо</a:t>
            </a:r>
          </a:p>
          <a:p>
            <a:r>
              <a:rPr lang="ru-RU" dirty="0" smtClean="0"/>
              <a:t>Параметры оптимизаторов трогать можно, но желательно не наобум</a:t>
            </a:r>
          </a:p>
          <a:p>
            <a:r>
              <a:rPr lang="en-US" dirty="0" err="1" smtClean="0"/>
              <a:t>SotA</a:t>
            </a:r>
            <a:r>
              <a:rPr lang="en-US" dirty="0" smtClean="0"/>
              <a:t> </a:t>
            </a:r>
            <a:r>
              <a:rPr lang="ru-RU" dirty="0" smtClean="0"/>
              <a:t>решения часто используют свои параметры оптимизации/оптимизаторы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0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Источники: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https://habr.com/post/318970/</a:t>
            </a:r>
            <a:endParaRPr lang="ru-RU" dirty="0" smtClean="0"/>
          </a:p>
          <a:p>
            <a:r>
              <a:rPr lang="en-US" dirty="0" smtClean="0">
                <a:hlinkClick r:id="rId3"/>
              </a:rPr>
              <a:t>https://keras.io/optimizers/</a:t>
            </a:r>
            <a:endParaRPr lang="ru-RU" dirty="0" smtClean="0"/>
          </a:p>
          <a:p>
            <a:r>
              <a:rPr lang="en-US" dirty="0" smtClean="0">
                <a:hlinkClick r:id="rId4"/>
              </a:rPr>
              <a:t>http://ruder.io/optimizing-gradient-descent/</a:t>
            </a:r>
            <a:endParaRPr lang="ru-RU" dirty="0" smtClean="0"/>
          </a:p>
          <a:p>
            <a:r>
              <a:rPr lang="en-US" dirty="0" smtClean="0">
                <a:hlinkClick r:id="rId5"/>
              </a:rPr>
              <a:t>https://towardsdatascience.com/types-of-optimization-algorithms-used-in-neural-networks-and-ways-to-optimize-gradient-95ae5d39529f</a:t>
            </a:r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4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Картинка</a:t>
            </a:r>
            <a:endParaRPr lang="en-US" dirty="0"/>
          </a:p>
        </p:txBody>
      </p:sp>
      <p:pic>
        <p:nvPicPr>
          <p:cNvPr id="1026" name="Picture 2" descr="https://cdn-images-1.medium.com/max/1800/1*iR7vgbLQ6f70cHHIsSYN2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51" y="1347846"/>
            <a:ext cx="9439141" cy="530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27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Много параметров ( == количеству весов)</a:t>
            </a:r>
          </a:p>
          <a:p>
            <a:r>
              <a:rPr lang="ru-RU" dirty="0" smtClean="0"/>
              <a:t>Сложный ландшафт целевой функции</a:t>
            </a:r>
          </a:p>
          <a:p>
            <a:r>
              <a:rPr lang="ru-RU" dirty="0" smtClean="0"/>
              <a:t>Некоторые параметры обновляются редко, некоторые слишком часто</a:t>
            </a:r>
          </a:p>
          <a:p>
            <a:r>
              <a:rPr lang="ru-RU" dirty="0" smtClean="0"/>
              <a:t>Выбор </a:t>
            </a:r>
            <a:r>
              <a:rPr lang="en-US" dirty="0" smtClean="0"/>
              <a:t>Learning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9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Проблемы, </a:t>
            </a:r>
            <a:r>
              <a:rPr lang="ru-RU" dirty="0" err="1" smtClean="0"/>
              <a:t>седловые</a:t>
            </a:r>
            <a:r>
              <a:rPr lang="ru-RU" dirty="0" smtClean="0"/>
              <a:t> точки</a:t>
            </a:r>
            <a:endParaRPr lang="en-US" dirty="0"/>
          </a:p>
        </p:txBody>
      </p:sp>
      <p:pic>
        <p:nvPicPr>
          <p:cNvPr id="2050" name="Picture 2" descr="https://upload.wikimedia.org/wikipedia/commons/4/40/Saddle_po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72" y="1428682"/>
            <a:ext cx="6348256" cy="527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Accelerated </a:t>
            </a:r>
            <a:r>
              <a:rPr lang="en-US" dirty="0" smtClean="0"/>
              <a:t>Gradient (NAG)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Идея – сохранять инерцию (импульс – </a:t>
            </a:r>
            <a:r>
              <a:rPr lang="en-US" dirty="0" smtClean="0"/>
              <a:t>momentum)</a:t>
            </a:r>
            <a:r>
              <a:rPr lang="ru-RU" dirty="0" smtClean="0"/>
              <a:t>, куда двигались – туда и продолжаем. Гамма обычно 0.9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91" y="3581735"/>
            <a:ext cx="5024860" cy="22781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169" y="2788268"/>
            <a:ext cx="984541" cy="476391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6378440" y="3304487"/>
            <a:ext cx="103031" cy="554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052" y="3858983"/>
            <a:ext cx="2960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SGD + momentum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313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Accelerated </a:t>
            </a:r>
            <a:r>
              <a:rPr lang="en-US" dirty="0" smtClean="0"/>
              <a:t>Gradient (NAG)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 smtClean="0"/>
              <a:t>заглядывание</a:t>
            </a:r>
            <a:r>
              <a:rPr lang="ru-RU" dirty="0" smtClean="0"/>
              <a:t> вперед по векторы обновления: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2754841"/>
            <a:ext cx="6920201" cy="249449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6409267" y="3784600"/>
            <a:ext cx="2159000" cy="846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76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" y="0"/>
            <a:ext cx="11522075" cy="648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SGD and NAG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1760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keras.optimizers.SGD</a:t>
            </a:r>
            <a:r>
              <a:rPr lang="en-US" dirty="0"/>
              <a:t>(</a:t>
            </a:r>
            <a:r>
              <a:rPr lang="en-US" dirty="0" err="1"/>
              <a:t>lr</a:t>
            </a:r>
            <a:r>
              <a:rPr lang="en-US" dirty="0"/>
              <a:t>=0.01, momentum=0.0, decay=0.0, </a:t>
            </a:r>
            <a:r>
              <a:rPr lang="en-US" dirty="0" err="1"/>
              <a:t>nesterov</a:t>
            </a:r>
            <a:r>
              <a:rPr lang="en-US" dirty="0"/>
              <a:t>=</a:t>
            </a:r>
            <a:r>
              <a:rPr lang="en-US" b="1" dirty="0"/>
              <a:t>False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Lr</a:t>
            </a:r>
            <a:r>
              <a:rPr lang="en-US" dirty="0" smtClean="0"/>
              <a:t> - learning rate, </a:t>
            </a:r>
          </a:p>
          <a:p>
            <a:pPr marL="0" indent="0">
              <a:buNone/>
            </a:pPr>
            <a:r>
              <a:rPr lang="en-US" dirty="0" smtClean="0"/>
              <a:t>Momentum - </a:t>
            </a:r>
            <a:r>
              <a:rPr lang="ru-RU" dirty="0" smtClean="0"/>
              <a:t>гамма</a:t>
            </a:r>
          </a:p>
          <a:p>
            <a:pPr marL="0" indent="0">
              <a:buNone/>
            </a:pPr>
            <a:r>
              <a:rPr lang="en-US" dirty="0" smtClean="0"/>
              <a:t>Decay - </a:t>
            </a:r>
            <a:r>
              <a:rPr lang="ru-RU" dirty="0" smtClean="0"/>
              <a:t>уменьшение </a:t>
            </a:r>
            <a:r>
              <a:rPr lang="en-US" dirty="0" err="1" smtClean="0"/>
              <a:t>lr</a:t>
            </a:r>
            <a:r>
              <a:rPr lang="en-US" dirty="0" smtClean="0"/>
              <a:t> </a:t>
            </a:r>
            <a:r>
              <a:rPr lang="ru-RU" dirty="0" smtClean="0"/>
              <a:t>за шаг</a:t>
            </a:r>
          </a:p>
          <a:p>
            <a:pPr marL="0" indent="0">
              <a:buNone/>
            </a:pPr>
            <a:r>
              <a:rPr lang="en-US" dirty="0" err="1" smtClean="0"/>
              <a:t>Nesterov</a:t>
            </a:r>
            <a:r>
              <a:rPr lang="en-US" dirty="0" smtClean="0"/>
              <a:t> – </a:t>
            </a:r>
            <a:r>
              <a:rPr lang="ru-RU" dirty="0" smtClean="0"/>
              <a:t>превращает </a:t>
            </a:r>
            <a:r>
              <a:rPr lang="en-US" dirty="0" smtClean="0"/>
              <a:t>SGD </a:t>
            </a:r>
            <a:r>
              <a:rPr lang="ru-RU" dirty="0" smtClean="0"/>
              <a:t>в </a:t>
            </a:r>
            <a:r>
              <a:rPr lang="en-US" dirty="0" smtClean="0"/>
              <a:t>NAG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084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378</Words>
  <Application>Microsoft Office PowerPoint</Application>
  <PresentationFormat>Широкоэкранный</PresentationFormat>
  <Paragraphs>75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Тема Office</vt:lpstr>
      <vt:lpstr>Оптимизаторы</vt:lpstr>
      <vt:lpstr>Градиентный спуск</vt:lpstr>
      <vt:lpstr>Картинка</vt:lpstr>
      <vt:lpstr>Проблемы</vt:lpstr>
      <vt:lpstr>Проблемы, седловые точки</vt:lpstr>
      <vt:lpstr>Nesterov Accelerated Gradient (NAG)</vt:lpstr>
      <vt:lpstr>Nesterov Accelerated Gradient (NAG)</vt:lpstr>
      <vt:lpstr>Презентация PowerPoint</vt:lpstr>
      <vt:lpstr>Keras SGD and NAG</vt:lpstr>
      <vt:lpstr>Adagrad — adaptive gradient.</vt:lpstr>
      <vt:lpstr>Презентация PowerPoint</vt:lpstr>
      <vt:lpstr>Keras Adagrad</vt:lpstr>
      <vt:lpstr>Проблема Adagrad</vt:lpstr>
      <vt:lpstr>RMSProp</vt:lpstr>
      <vt:lpstr>Презентация PowerPoint</vt:lpstr>
      <vt:lpstr>RMSProp и Adadelta в keras</vt:lpstr>
      <vt:lpstr>Adam — adaptive moment estimation</vt:lpstr>
      <vt:lpstr>Adam — adaptive moment estimation</vt:lpstr>
      <vt:lpstr>Презентация PowerPoint</vt:lpstr>
      <vt:lpstr>Adam в keras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</vt:lpstr>
      <vt:lpstr>Источники: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Оптимизаторы</dc:title>
  <dc:creator>Aleksey Alekseev</dc:creator>
  <cp:lastModifiedBy>Aleksey Alekseev</cp:lastModifiedBy>
  <cp:revision>7</cp:revision>
  <dcterms:created xsi:type="dcterms:W3CDTF">2018-08-29T13:42:33Z</dcterms:created>
  <dcterms:modified xsi:type="dcterms:W3CDTF">2018-08-29T14:49:04Z</dcterms:modified>
</cp:coreProperties>
</file>